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5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76" d="100"/>
          <a:sy n="76" d="100"/>
        </p:scale>
        <p:origin x="188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30T10:57:10.476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657 9,'-5'1,"1"-1,0 1,0 1,0-1,-1 1,1 0,1 0,-1 0,-7 5,-17 8,16-12,0 1,-18 1,23-4,0 0,-1 0,1 1,0-1,0 2,0-1,0 1,1 0,-1 1,-6 4,-6 8,1 1,-18 21,21-21,0-1,-1 0,-21 14,7-6,2 1,0 1,-47 59,50-56,-9 7,24-28,1 2,1-1,0 1,-9 14,14-20,1 1,0-1,0 1,1-1,-1 1,1 0,0-1,1 1,-1 0,1 0,0 0,0-1,0 1,1 0,1 6,-1-7,-1-1,2 0,-1 0,0 0,1 0,-1 0,1 0,0-1,0 1,0-1,0 1,3 2,34 24,-12-11,38 31,47 38,-92-70,-1-1,2 0,32 17,-41-27,0-1,0 0,1-1,-1 0,1-1,0 0,0-1,19 1,187-3,-90-2,-121 2,0-1,1 0,-1 0,0-1,0 0,0 0,0-1,-1 0,1 0,-1-1,0 0,0 0,12-10,26-13,-28 17,28-20,-12 8,-27 19,0 0,-1 0,0 0,0-1,0 0,0 0,-1 0,1-1,-1 1,0-1,0 0,4-8,11-28,-14 31,0 0,-1 0,0-1,0 0,3-17,-2-26,-3 0,-4-56,-1 13,3 85,1 3,-1 0,-1 0,0 0,-3-16,3 22,0 0,0 1,0-1,-1 0,1 1,-1-1,1 1,-1 0,0 0,0-1,0 1,0 0,0 1,-1-1,1 0,-1 1,1-1,-6-1,-7-4,-1 0,1-1,1-1,-17-12,21 13,0 2,0 0,-1 0,0 1,0 0,-17-5,1 3,-46-6,56 11,1 0,-1-2,1 0,0 0,0-2,0 0,1-1,-1 0,-26-18,31 15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30T12:49:20.431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1193 25,'-114'1,"-127"-3,144-8,-60-3,79 12,-92 4,160-2,1 1,0 0,0 1,0 0,0 1,-15 7,-27 11,24-14,0 2,0 1,0 1,-36 23,60-32,0-1,0 1,1 0,0 0,-1-1,1 1,0 1,0-1,1 0,-1 0,1 1,0-1,-1 1,2-1,-1 1,-1 7,1 7,0-1,1 23,1-23,-1 57,3 64,-2-127,1-1,0 0,1 1,0-1,0-1,1 1,1 0,-1-1,2 0,-1 0,7 8,1-2,-1-1,2-1,0 0,0 0,18 10,-17-11,-1 0,0 1,19 25,21 18,-48-50,0-1,1 0,0-1,0 1,0-1,1-1,9 5,27 7,-22-6,1-1,0-2,0 0,1-1,24 1,279-5,-156-3,-136 4,-16-1,0-1,24-2,-38 1,-1 1,1-1,-1 0,0-1,0 1,1-1,-1 1,0-1,-1 0,1-1,0 1,0-1,-1 1,0-1,4-4,42-47,61-52,-105 100,0 0,0 0,-1 0,0 0,0-1,0 0,-1 0,0 0,0 0,-1 0,0-1,0 1,1-9,0-14,0-58,-3 83,1-91,-4-100,3 188,-1 1,0-1,-1 0,0 1,0-1,0 1,-1-1,-4-7,5 11,-1 0,0 1,1-1,-1 0,-1 1,1 0,0 0,-1 0,0 0,1 1,-1-1,0 1,-1 0,1 0,-6-2,-5-2,1 0,-1-2,1 0,1 0,-21-18,14 12,18 12,-1 0,0 0,0 1,0-1,0 1,0 0,0 0,0 0,0 0,-5-1,6 2,1 0,0 0,-1 0,1 0,0 1,-1-1,1 0,0 1,-1-1,1 0,0 1,0 0,0-1,0 1,-1 0,1-1,0 1,0 0,0 0,0 0,1 0,-1 0,0 0,0 0,1 0,-1 1,-1 1,-3 11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30T12:49:22.967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0,'0'0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F1AD7-5B08-4B1A-8E06-8151B62A96FE}" type="datetimeFigureOut">
              <a:rPr lang="en-US" smtClean="0"/>
              <a:t>5/30/2021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969CE-CF9B-4AD8-9B1A-4381532093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2820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F1AD7-5B08-4B1A-8E06-8151B62A96FE}" type="datetimeFigureOut">
              <a:rPr lang="en-US" smtClean="0"/>
              <a:t>5/30/2021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969CE-CF9B-4AD8-9B1A-4381532093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8200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F1AD7-5B08-4B1A-8E06-8151B62A96FE}" type="datetimeFigureOut">
              <a:rPr lang="en-US" smtClean="0"/>
              <a:t>5/30/2021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969CE-CF9B-4AD8-9B1A-438153209334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67772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F1AD7-5B08-4B1A-8E06-8151B62A96FE}" type="datetimeFigureOut">
              <a:rPr lang="en-US" smtClean="0"/>
              <a:t>5/30/2021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969CE-CF9B-4AD8-9B1A-4381532093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0959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F1AD7-5B08-4B1A-8E06-8151B62A96FE}" type="datetimeFigureOut">
              <a:rPr lang="en-US" smtClean="0"/>
              <a:t>5/30/2021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969CE-CF9B-4AD8-9B1A-438153209334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179157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F1AD7-5B08-4B1A-8E06-8151B62A96FE}" type="datetimeFigureOut">
              <a:rPr lang="en-US" smtClean="0"/>
              <a:t>5/30/2021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969CE-CF9B-4AD8-9B1A-4381532093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7915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F1AD7-5B08-4B1A-8E06-8151B62A96FE}" type="datetimeFigureOut">
              <a:rPr lang="en-US" smtClean="0"/>
              <a:t>5/30/2021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969CE-CF9B-4AD8-9B1A-4381532093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6471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F1AD7-5B08-4B1A-8E06-8151B62A96FE}" type="datetimeFigureOut">
              <a:rPr lang="en-US" smtClean="0"/>
              <a:t>5/30/2021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969CE-CF9B-4AD8-9B1A-4381532093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9493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F1AD7-5B08-4B1A-8E06-8151B62A96FE}" type="datetimeFigureOut">
              <a:rPr lang="en-US" smtClean="0"/>
              <a:t>5/30/2021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969CE-CF9B-4AD8-9B1A-4381532093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5665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F1AD7-5B08-4B1A-8E06-8151B62A96FE}" type="datetimeFigureOut">
              <a:rPr lang="en-US" smtClean="0"/>
              <a:t>5/30/2021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969CE-CF9B-4AD8-9B1A-4381532093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1519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F1AD7-5B08-4B1A-8E06-8151B62A96FE}" type="datetimeFigureOut">
              <a:rPr lang="en-US" smtClean="0"/>
              <a:t>5/30/2021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969CE-CF9B-4AD8-9B1A-4381532093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0281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F1AD7-5B08-4B1A-8E06-8151B62A96FE}" type="datetimeFigureOut">
              <a:rPr lang="en-US" smtClean="0"/>
              <a:t>5/30/2021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969CE-CF9B-4AD8-9B1A-4381532093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1865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F1AD7-5B08-4B1A-8E06-8151B62A96FE}" type="datetimeFigureOut">
              <a:rPr lang="en-US" smtClean="0"/>
              <a:t>5/30/2021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969CE-CF9B-4AD8-9B1A-4381532093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4566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F1AD7-5B08-4B1A-8E06-8151B62A96FE}" type="datetimeFigureOut">
              <a:rPr lang="en-US" smtClean="0"/>
              <a:t>5/30/2021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969CE-CF9B-4AD8-9B1A-4381532093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15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F1AD7-5B08-4B1A-8E06-8151B62A96FE}" type="datetimeFigureOut">
              <a:rPr lang="en-US" smtClean="0"/>
              <a:t>5/30/2021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969CE-CF9B-4AD8-9B1A-4381532093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65579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F1AD7-5B08-4B1A-8E06-8151B62A96FE}" type="datetimeFigureOut">
              <a:rPr lang="en-US" smtClean="0"/>
              <a:t>5/30/2021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969CE-CF9B-4AD8-9B1A-4381532093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5553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DF1AD7-5B08-4B1A-8E06-8151B62A96FE}" type="datetimeFigureOut">
              <a:rPr lang="en-US" smtClean="0"/>
              <a:t>5/30/2021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8E6969CE-CF9B-4AD8-9B1A-4381532093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8400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.xml"/><Relationship Id="rId5" Type="http://schemas.openxmlformats.org/officeDocument/2006/relationships/image" Target="../media/image22.png"/><Relationship Id="rId4" Type="http://schemas.openxmlformats.org/officeDocument/2006/relationships/customXml" Target="../ink/ink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.png"/><Relationship Id="rId4" Type="http://schemas.openxmlformats.org/officeDocument/2006/relationships/customXml" Target="../ink/ink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4D23D172-A8F8-4CEA-8C94-BCEDDB96DE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025" name="Picture 54">
            <a:extLst>
              <a:ext uri="{FF2B5EF4-FFF2-40B4-BE49-F238E27FC236}">
                <a16:creationId xmlns:a16="http://schemas.microsoft.com/office/drawing/2014/main" id="{6F2282BC-BC2B-4CB3-9A5E-328335FB48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455" y="0"/>
            <a:ext cx="1314450" cy="1296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3">
            <a:extLst>
              <a:ext uri="{FF2B5EF4-FFF2-40B4-BE49-F238E27FC236}">
                <a16:creationId xmlns:a16="http://schemas.microsoft.com/office/drawing/2014/main" id="{227CC15F-0888-4FFB-9318-13492A3579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7582" y="418115"/>
            <a:ext cx="7281644" cy="166962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95220" rIns="0" bIns="95220" numCol="1" anchor="ctr" anchorCtr="0" compatLnSpc="1">
            <a:prstTxWarp prst="textNoShape">
              <a:avLst/>
            </a:prstTxWarp>
            <a:spAutoFit/>
          </a:bodyPr>
          <a:lstStyle>
            <a:lvl1pPr indent="180975" eaLnBrk="0" fontAlgn="base" hangingPunct="0">
              <a:spcBef>
                <a:spcPct val="0"/>
              </a:spcBef>
              <a:spcAft>
                <a:spcPct val="0"/>
              </a:spcAft>
              <a:tabLst>
                <a:tab pos="2636838" algn="ctr"/>
                <a:tab pos="5273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2636838" algn="ctr"/>
                <a:tab pos="5273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2636838" algn="ctr"/>
                <a:tab pos="5273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2636838" algn="ctr"/>
                <a:tab pos="5273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2636838" algn="ctr"/>
                <a:tab pos="5273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2636838" algn="ctr"/>
                <a:tab pos="5273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2636838" algn="ctr"/>
                <a:tab pos="5273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2636838" algn="ctr"/>
                <a:tab pos="5273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2636838" algn="ctr"/>
                <a:tab pos="5273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180975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636838" algn="ctr"/>
                <a:tab pos="5273675" algn="r"/>
              </a:tabLst>
            </a:pPr>
            <a:r>
              <a:rPr kumimoji="0" lang="en-GB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</a:t>
            </a:r>
            <a:r>
              <a:rPr kumimoji="0" lang="en-GB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EUROPEAN UNIVERSITY OF LEFKE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180975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636838" algn="ctr"/>
                <a:tab pos="5273675" algn="r"/>
              </a:tabLst>
            </a:pPr>
            <a:r>
              <a:rPr kumimoji="0" lang="en-GB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FACULTY OF ENGINEERING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180975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636838" algn="ctr"/>
                <a:tab pos="5273675" algn="r"/>
              </a:tabLst>
            </a:pPr>
            <a:r>
              <a:rPr kumimoji="0" lang="en-GB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      Graduation Project 2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180975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636838" algn="ctr"/>
                <a:tab pos="5273675" algn="r"/>
              </a:tabLst>
            </a:pPr>
            <a:r>
              <a:rPr kumimoji="0" lang="en-GB" altLang="en-US" sz="2400" b="0" i="0" u="none" strike="noStrike" cap="none" normalizeH="0" baseline="0" dirty="0">
                <a:ln>
                  <a:noFill/>
                </a:ln>
                <a:solidFill>
                  <a:srgbClr val="33336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</a:t>
            </a:r>
            <a:endParaRPr kumimoji="0" lang="en-GB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2FD6C1-CA79-4CD5-B749-F194E3F66E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0CC74A3-ED33-45F4-9EC7-38407A63A7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95912" y="2611626"/>
            <a:ext cx="7206143" cy="360156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95220" rIns="0" bIns="95220" numCol="1" anchor="ctr" anchorCtr="0" compatLnSpc="1">
            <a:prstTxWarp prst="textNoShape">
              <a:avLst/>
            </a:prstTxWarp>
            <a:spAutoFit/>
          </a:bodyPr>
          <a:lstStyle>
            <a:lvl1pPr indent="180975" eaLnBrk="0" fontAlgn="base" hangingPunct="0">
              <a:spcBef>
                <a:spcPct val="0"/>
              </a:spcBef>
              <a:spcAft>
                <a:spcPct val="0"/>
              </a:spcAft>
              <a:tabLst>
                <a:tab pos="2636838" algn="ctr"/>
                <a:tab pos="5273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2636838" algn="ctr"/>
                <a:tab pos="5273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2636838" algn="ctr"/>
                <a:tab pos="5273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2636838" algn="ctr"/>
                <a:tab pos="5273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2636838" algn="ctr"/>
                <a:tab pos="5273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2636838" algn="ctr"/>
                <a:tab pos="5273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2636838" algn="ctr"/>
                <a:tab pos="5273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2636838" algn="ctr"/>
                <a:tab pos="5273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2636838" algn="ctr"/>
                <a:tab pos="5273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180975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636838" algn="ctr"/>
                <a:tab pos="5273675" algn="r"/>
              </a:tabLst>
            </a:pPr>
            <a:r>
              <a:rPr kumimoji="0" lang="en-GB" altLang="en-US" sz="3200" b="0" i="0" u="none" strike="noStrike" cap="none" normalizeH="0" baseline="0" dirty="0">
                <a:ln>
                  <a:noFill/>
                </a:ln>
                <a:solidFill>
                  <a:srgbClr val="333366"/>
                </a:solidFill>
                <a:effectLst/>
                <a:latin typeface="Tw Cen MT Condensed Extra Bold" panose="020B0803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School Bus Tracking and Information Website</a:t>
            </a:r>
          </a:p>
          <a:p>
            <a:pPr marL="0" marR="0" lvl="0" indent="180975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636838" algn="ctr"/>
                <a:tab pos="5273675" algn="r"/>
              </a:tabLst>
            </a:pPr>
            <a:endParaRPr kumimoji="0" lang="en-GB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ea typeface="Times New Roman" panose="02020603050405020304" pitchFamily="18" charset="0"/>
            </a:endParaRPr>
          </a:p>
          <a:p>
            <a:pPr marL="0" marR="0" lvl="0" indent="180975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636838" algn="ctr"/>
                <a:tab pos="5273675" algn="r"/>
              </a:tabLst>
            </a:pPr>
            <a:endParaRPr kumimoji="0" lang="en-GB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ea typeface="Times New Roman" panose="02020603050405020304" pitchFamily="18" charset="0"/>
            </a:endParaRPr>
          </a:p>
          <a:p>
            <a:pPr marL="0" marR="0" lvl="0" indent="180975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636838" algn="ctr"/>
                <a:tab pos="5273675" algn="r"/>
              </a:tabLst>
            </a:pPr>
            <a:r>
              <a:rPr kumimoji="0" lang="en-GB" altLang="en-US" sz="2000" b="1" i="0" u="none" strike="noStrike" cap="none" normalizeH="0" baseline="0" dirty="0">
                <a:ln>
                  <a:noFill/>
                </a:ln>
                <a:solidFill>
                  <a:srgbClr val="333366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                                Andile </a:t>
            </a:r>
            <a:r>
              <a:rPr kumimoji="0" lang="en-GB" altLang="en-US" sz="2000" b="1" i="0" u="none" strike="noStrike" cap="none" normalizeH="0" baseline="0" dirty="0" err="1">
                <a:ln>
                  <a:noFill/>
                </a:ln>
                <a:solidFill>
                  <a:srgbClr val="333366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Nleya</a:t>
            </a:r>
            <a:endParaRPr lang="en-GB" altLang="en-US" sz="2000" b="1" dirty="0">
              <a:ea typeface="Times New Roman" panose="02020603050405020304" pitchFamily="18" charset="0"/>
            </a:endParaRPr>
          </a:p>
          <a:p>
            <a:pPr marL="0" marR="0" lvl="0" indent="180975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636838" algn="ctr"/>
                <a:tab pos="5273675" algn="r"/>
              </a:tabLst>
            </a:pPr>
            <a:r>
              <a:rPr kumimoji="0" lang="en-GB" altLang="en-US" sz="2000" b="1" i="0" u="none" strike="noStrike" cap="none" normalizeH="0" baseline="0" dirty="0">
                <a:ln>
                  <a:noFill/>
                </a:ln>
                <a:solidFill>
                  <a:srgbClr val="333366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                                    </a:t>
            </a:r>
            <a:r>
              <a:rPr kumimoji="0" lang="tr-TR" altLang="en-US" sz="2000" b="1" i="0" u="none" strike="noStrike" cap="none" normalizeH="0" baseline="0" dirty="0">
                <a:ln>
                  <a:noFill/>
                </a:ln>
                <a:solidFill>
                  <a:srgbClr val="333366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164611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333366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endParaRPr kumimoji="0" lang="en-US" altLang="en-US" sz="1200" b="1" i="0" u="none" strike="noStrike" cap="none" normalizeH="0" baseline="0" dirty="0">
              <a:ln>
                <a:noFill/>
              </a:ln>
              <a:solidFill>
                <a:srgbClr val="333366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L="0" marR="0" lvl="0" indent="180975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636838" algn="ctr"/>
                <a:tab pos="5273675" algn="r"/>
              </a:tabLst>
            </a:pPr>
            <a:endParaRPr kumimoji="0" lang="en-GB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GB" altLang="en-US" sz="2400" dirty="0"/>
              <a:t>                 </a:t>
            </a:r>
            <a:r>
              <a:rPr lang="en-GB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Supervisor:</a:t>
            </a:r>
            <a:r>
              <a:rPr kumimoji="0" lang="en-GB" altLang="en-US" sz="2000" b="1" i="0" u="none" strike="noStrike" cap="none" normalizeH="0" baseline="0" dirty="0">
                <a:ln>
                  <a:noFill/>
                </a:ln>
                <a:solidFill>
                  <a:srgbClr val="333366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 </a:t>
            </a:r>
            <a:r>
              <a:rPr kumimoji="0" lang="en-GB" altLang="en-US" b="1" i="0" u="none" strike="noStrike" cap="none" normalizeH="0" baseline="0" dirty="0">
                <a:ln>
                  <a:noFill/>
                </a:ln>
                <a:solidFill>
                  <a:srgbClr val="333366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Prof. Zafer </a:t>
            </a:r>
            <a:r>
              <a:rPr kumimoji="0" lang="en-GB" altLang="en-US" b="1" i="0" u="none" strike="noStrike" cap="none" normalizeH="0" baseline="0" dirty="0" err="1">
                <a:ln>
                  <a:noFill/>
                </a:ln>
                <a:solidFill>
                  <a:srgbClr val="333366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Erenel</a:t>
            </a:r>
            <a:endParaRPr lang="en-GB" altLang="en-US" b="1" dirty="0">
              <a:ea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1200"/>
              </a:spcBef>
              <a:spcAft>
                <a:spcPts val="1200"/>
              </a:spcAft>
            </a:pPr>
            <a:r>
              <a:rPr kumimoji="0" lang="en-GB" altLang="en-US" b="1" i="0" u="none" strike="noStrike" cap="none" normalizeH="0" baseline="0" dirty="0">
                <a:ln>
                  <a:noFill/>
                </a:ln>
                <a:solidFill>
                  <a:srgbClr val="333366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                                       </a:t>
            </a:r>
            <a:r>
              <a:rPr kumimoji="0" lang="en-GB" altLang="en-US" sz="1600" b="1" i="0" u="none" strike="noStrike" cap="none" normalizeH="0" baseline="0" dirty="0">
                <a:ln>
                  <a:noFill/>
                </a:ln>
                <a:solidFill>
                  <a:srgbClr val="333366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June 2021</a:t>
            </a:r>
            <a:endParaRPr kumimoji="0" lang="en-GB" alt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67033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7">
            <a:extLst>
              <a:ext uri="{FF2B5EF4-FFF2-40B4-BE49-F238E27FC236}">
                <a16:creationId xmlns:a16="http://schemas.microsoft.com/office/drawing/2014/main" id="{CC328BC0-9C09-484D-AF8A-E4E9099AA1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1138" y="1551964"/>
            <a:ext cx="2483140" cy="222308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C4656FB-261B-4CE4-AF7F-A84AD8C9BD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4835" y="1543576"/>
            <a:ext cx="2324531" cy="223147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781C7F7-EAA2-4D0A-BC85-5A250F48E379}"/>
              </a:ext>
            </a:extLst>
          </p:cNvPr>
          <p:cNvSpPr txBox="1"/>
          <p:nvPr/>
        </p:nvSpPr>
        <p:spPr>
          <a:xfrm>
            <a:off x="2512502" y="704567"/>
            <a:ext cx="609879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i="1" u="sng" dirty="0"/>
              <a:t>Esp32 development board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91BC89-7E70-4E25-8217-7527136E5222}"/>
              </a:ext>
            </a:extLst>
          </p:cNvPr>
          <p:cNvSpPr txBox="1"/>
          <p:nvPr/>
        </p:nvSpPr>
        <p:spPr>
          <a:xfrm>
            <a:off x="922789" y="3837125"/>
            <a:ext cx="8246378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  <a:p>
            <a:pPr marL="285750" indent="-285750">
              <a:buFontTx/>
              <a:buChar char="-"/>
            </a:pPr>
            <a:r>
              <a:rPr lang="en-US" sz="1800" dirty="0"/>
              <a:t>This is a microcontroller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It has </a:t>
            </a:r>
            <a:r>
              <a:rPr lang="en-US" sz="1800" dirty="0" err="1"/>
              <a:t>intergrated</a:t>
            </a:r>
            <a:r>
              <a:rPr lang="en-US" sz="1800" dirty="0"/>
              <a:t> Bluetooth and </a:t>
            </a:r>
            <a:r>
              <a:rPr lang="en-US" sz="1800" dirty="0" err="1"/>
              <a:t>WiFi</a:t>
            </a:r>
            <a:endParaRPr lang="en-US" sz="1800" dirty="0"/>
          </a:p>
          <a:p>
            <a:pPr marL="285750" indent="-285750">
              <a:buFontTx/>
              <a:buChar char="-"/>
            </a:pPr>
            <a:r>
              <a:rPr lang="en-US" sz="1800" dirty="0"/>
              <a:t>Esp32 can act as a slave with another microcontroller or a master to another device.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It uses USB connection for power.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Esp32 board has to be downloaded from </a:t>
            </a:r>
            <a:r>
              <a:rPr lang="en-US" sz="1800" dirty="0" err="1"/>
              <a:t>ExpressIf</a:t>
            </a:r>
            <a:r>
              <a:rPr lang="en-US" sz="1800" dirty="0"/>
              <a:t> to the Arduino IDE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I also downloaded the ESP32 </a:t>
            </a:r>
            <a:r>
              <a:rPr lang="en-US" sz="1800" dirty="0" err="1"/>
              <a:t>Softwareserial</a:t>
            </a:r>
            <a:r>
              <a:rPr lang="en-US" sz="1800" dirty="0"/>
              <a:t> library to use the UART for communication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213246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5">
            <a:extLst>
              <a:ext uri="{FF2B5EF4-FFF2-40B4-BE49-F238E27FC236}">
                <a16:creationId xmlns:a16="http://schemas.microsoft.com/office/drawing/2014/main" id="{54A43969-EA46-4E2E-BEEF-FEA648E04D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4891" y="1375794"/>
            <a:ext cx="2907519" cy="244958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A8350C9-6470-44C5-9A7B-5EB7220B1FE7}"/>
              </a:ext>
            </a:extLst>
          </p:cNvPr>
          <p:cNvSpPr txBox="1"/>
          <p:nvPr/>
        </p:nvSpPr>
        <p:spPr>
          <a:xfrm>
            <a:off x="3116510" y="729734"/>
            <a:ext cx="385474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i="1" u="sng" dirty="0"/>
              <a:t>GPS neo – 6m module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CBF443-5D6B-48ED-A4ED-ADD65AA1401B}"/>
              </a:ext>
            </a:extLst>
          </p:cNvPr>
          <p:cNvSpPr txBox="1"/>
          <p:nvPr/>
        </p:nvSpPr>
        <p:spPr>
          <a:xfrm>
            <a:off x="1300294" y="3926048"/>
            <a:ext cx="7290033" cy="23495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 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This is a global positioning system.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It has a stand alone </a:t>
            </a:r>
            <a:r>
              <a:rPr lang="en-US" sz="1800" dirty="0" err="1"/>
              <a:t>gps</a:t>
            </a:r>
            <a:r>
              <a:rPr lang="en-US" sz="1800" dirty="0"/>
              <a:t> receive to get latitude and longitude coordinates of the nearest satellites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The </a:t>
            </a:r>
            <a:r>
              <a:rPr lang="en-US" sz="1800" dirty="0" err="1"/>
              <a:t>gps</a:t>
            </a:r>
            <a:r>
              <a:rPr lang="en-US" sz="1800" dirty="0"/>
              <a:t> has TX pin to send data and RX pin to receive data.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It communicates using UART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I downloaded </a:t>
            </a:r>
            <a:r>
              <a:rPr lang="en-US" sz="1800" dirty="0" err="1"/>
              <a:t>Tinygps</a:t>
            </a:r>
            <a:r>
              <a:rPr lang="en-US" sz="1800" dirty="0"/>
              <a:t>++ library to be able to manipulate the information from the </a:t>
            </a:r>
            <a:r>
              <a:rPr lang="en-US" sz="1800" dirty="0" err="1"/>
              <a:t>gps</a:t>
            </a:r>
            <a:r>
              <a:rPr lang="en-US" sz="1800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71070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C68068-150F-4C98-82EF-BBC497151F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2973" y="489393"/>
            <a:ext cx="3582100" cy="867091"/>
          </a:xfrm>
        </p:spPr>
        <p:txBody>
          <a:bodyPr>
            <a:normAutofit/>
          </a:bodyPr>
          <a:lstStyle/>
          <a:p>
            <a:r>
              <a:rPr lang="en-US" sz="3200" dirty="0"/>
              <a:t>The connection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B1388A0-3BE1-4F84-8561-F81D09AD19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9287" y="1191237"/>
            <a:ext cx="4152552" cy="4077049"/>
          </a:xfrm>
        </p:spPr>
      </p:pic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3960531F-AEDA-4617-AC50-14CFFAE62C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2863149"/>
              </p:ext>
            </p:extLst>
          </p:nvPr>
        </p:nvGraphicFramePr>
        <p:xfrm>
          <a:off x="938438" y="3875088"/>
          <a:ext cx="3650814" cy="122312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787508">
                  <a:extLst>
                    <a:ext uri="{9D8B030D-6E8A-4147-A177-3AD203B41FA5}">
                      <a16:colId xmlns:a16="http://schemas.microsoft.com/office/drawing/2014/main" val="205717526"/>
                    </a:ext>
                  </a:extLst>
                </a:gridCol>
                <a:gridCol w="1863306">
                  <a:extLst>
                    <a:ext uri="{9D8B030D-6E8A-4147-A177-3AD203B41FA5}">
                      <a16:colId xmlns:a16="http://schemas.microsoft.com/office/drawing/2014/main" val="373859163"/>
                    </a:ext>
                  </a:extLst>
                </a:gridCol>
              </a:tblGrid>
              <a:tr h="50576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                           </a:t>
                      </a:r>
                      <a:endParaRPr lang="en-GB" sz="1600" dirty="0">
                        <a:effectLst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GPS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</a:rPr>
                        <a:t>                             </a:t>
                      </a:r>
                      <a:endParaRPr lang="en-GB" sz="1600" dirty="0">
                        <a:effectLst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ESP32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66009934"/>
                  </a:ext>
                </a:extLst>
              </a:tr>
              <a:tr h="17930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</a:rPr>
                        <a:t> Vcc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dirty="0" err="1">
                          <a:effectLst/>
                        </a:rPr>
                        <a:t>Vcc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13316931"/>
                  </a:ext>
                </a:extLst>
              </a:tr>
              <a:tr h="17930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</a:rPr>
                        <a:t>Ground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</a:rPr>
                        <a:t>Ground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87015603"/>
                  </a:ext>
                </a:extLst>
              </a:tr>
              <a:tr h="17944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TX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</a:rPr>
                        <a:t>16            (defined as RX)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35720551"/>
                  </a:ext>
                </a:extLst>
              </a:tr>
              <a:tr h="17930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RX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</a:rPr>
                        <a:t>17             (defined as TX)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31886249"/>
                  </a:ext>
                </a:extLst>
              </a:tr>
            </a:tbl>
          </a:graphicData>
        </a:graphic>
      </p:graphicFrame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7C3BABF-5554-45BA-8797-079F1BE7B3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62310" y="1578634"/>
            <a:ext cx="4744527" cy="2173857"/>
          </a:xfrm>
        </p:spPr>
        <p:txBody>
          <a:bodyPr>
            <a:normAutofit lnSpcReduction="10000"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First I connected the Esp32 to my laptop and opened the Arduino IDE.</a:t>
            </a:r>
          </a:p>
          <a:p>
            <a:pPr marL="285750" indent="-285750">
              <a:buFontTx/>
              <a:buChar char="-"/>
            </a:pPr>
            <a:r>
              <a:rPr lang="en-US" dirty="0"/>
              <a:t>I selected the esp32 board from the tools menu and also connected at port COM4.</a:t>
            </a:r>
          </a:p>
          <a:p>
            <a:pPr marL="285750" indent="-285750">
              <a:buFontTx/>
              <a:buChar char="-"/>
            </a:pPr>
            <a:r>
              <a:rPr lang="en-US" dirty="0"/>
              <a:t>Before connecting the </a:t>
            </a:r>
            <a:r>
              <a:rPr lang="en-US" dirty="0" err="1"/>
              <a:t>gps</a:t>
            </a:r>
            <a:r>
              <a:rPr lang="en-US" dirty="0"/>
              <a:t> module, I uploaded the programming code(next slide).</a:t>
            </a:r>
          </a:p>
          <a:p>
            <a:pPr marL="285750" indent="-285750">
              <a:buFontTx/>
              <a:buChar char="-"/>
            </a:pPr>
            <a:r>
              <a:rPr lang="en-US" dirty="0"/>
              <a:t>I connected the </a:t>
            </a:r>
            <a:r>
              <a:rPr lang="en-US" dirty="0" err="1"/>
              <a:t>gps</a:t>
            </a:r>
            <a:r>
              <a:rPr lang="en-US" dirty="0"/>
              <a:t> module after the code was uploaded. 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66203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158D7-F3C4-4B7B-A4FA-ACCE0A173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387" y="97873"/>
            <a:ext cx="4842622" cy="581636"/>
          </a:xfrm>
        </p:spPr>
        <p:txBody>
          <a:bodyPr>
            <a:normAutofit fontScale="90000"/>
          </a:bodyPr>
          <a:lstStyle/>
          <a:p>
            <a:r>
              <a:rPr lang="en-US" dirty="0"/>
              <a:t>The Arduino IDE code 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0A2D3D7-DAB6-48A5-86B1-D805A74BC73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573" y="1061631"/>
            <a:ext cx="3539478" cy="2797305"/>
          </a:xfrm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ED806C61-D7ED-4963-8F09-57E97DD1878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1685" y="1119200"/>
            <a:ext cx="4373257" cy="2773291"/>
          </a:xfr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10964D8-E713-45E1-849D-0ACC5EADD527}"/>
              </a:ext>
            </a:extLst>
          </p:cNvPr>
          <p:cNvSpPr txBox="1"/>
          <p:nvPr/>
        </p:nvSpPr>
        <p:spPr>
          <a:xfrm>
            <a:off x="545283" y="4169220"/>
            <a:ext cx="8170877" cy="23391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600" dirty="0"/>
              <a:t>First I defined the necessary libraries</a:t>
            </a:r>
          </a:p>
          <a:p>
            <a:pPr marL="285750" indent="-285750">
              <a:buFontTx/>
              <a:buChar char="-"/>
            </a:pPr>
            <a:r>
              <a:rPr lang="en-US" sz="1600" dirty="0"/>
              <a:t>I Defined the pins 16 to receive and 17 to send, then started a serial connection.</a:t>
            </a:r>
          </a:p>
          <a:p>
            <a:pPr marL="285750" indent="-285750">
              <a:buFontTx/>
              <a:buChar char="-"/>
            </a:pPr>
            <a:r>
              <a:rPr lang="en-US" sz="1600" dirty="0"/>
              <a:t>Then I initialized a tiny </a:t>
            </a:r>
            <a:r>
              <a:rPr lang="en-US" sz="1600" dirty="0" err="1"/>
              <a:t>gps</a:t>
            </a:r>
            <a:r>
              <a:rPr lang="en-US" sz="1600" dirty="0"/>
              <a:t> object, </a:t>
            </a:r>
            <a:r>
              <a:rPr lang="en-US" sz="1600" dirty="0" err="1"/>
              <a:t>wificlient</a:t>
            </a:r>
            <a:r>
              <a:rPr lang="en-US" sz="1600" dirty="0"/>
              <a:t> object and other necessary variables.</a:t>
            </a:r>
          </a:p>
          <a:p>
            <a:pPr marL="285750" indent="-285750">
              <a:buFontTx/>
              <a:buChar char="-"/>
            </a:pPr>
            <a:r>
              <a:rPr lang="en-US" sz="1600" dirty="0"/>
              <a:t>Esp32 connects to the </a:t>
            </a:r>
            <a:r>
              <a:rPr lang="en-US" sz="1600" dirty="0" err="1"/>
              <a:t>wifi</a:t>
            </a:r>
            <a:r>
              <a:rPr lang="en-US" sz="1600" dirty="0"/>
              <a:t> using credentials provided.</a:t>
            </a:r>
          </a:p>
          <a:p>
            <a:pPr marL="285750" indent="-285750">
              <a:buFontTx/>
              <a:buChar char="-"/>
            </a:pPr>
            <a:r>
              <a:rPr lang="en-US" sz="1600" dirty="0"/>
              <a:t>When serial begins, tiny </a:t>
            </a:r>
            <a:r>
              <a:rPr lang="en-US" sz="1600" dirty="0" err="1"/>
              <a:t>gps</a:t>
            </a:r>
            <a:r>
              <a:rPr lang="en-US" sz="1600" dirty="0"/>
              <a:t> object receives coordinates from </a:t>
            </a:r>
            <a:r>
              <a:rPr lang="en-US" sz="1600" dirty="0" err="1"/>
              <a:t>gps</a:t>
            </a:r>
            <a:r>
              <a:rPr lang="en-US" sz="1600" dirty="0"/>
              <a:t> and encodes then passes the latitude and longitude to two variable.</a:t>
            </a:r>
          </a:p>
          <a:p>
            <a:pPr marL="285750" indent="-285750">
              <a:buFontTx/>
              <a:buChar char="-"/>
            </a:pPr>
            <a:r>
              <a:rPr lang="en-US" sz="1600" dirty="0" err="1"/>
              <a:t>Thingspeak</a:t>
            </a:r>
            <a:r>
              <a:rPr lang="en-US" sz="1600" dirty="0"/>
              <a:t> receives the coordinates and using channel number and </a:t>
            </a:r>
            <a:r>
              <a:rPr lang="en-US" sz="1600" dirty="0" err="1"/>
              <a:t>writeapi</a:t>
            </a:r>
            <a:r>
              <a:rPr lang="en-US" sz="1600" dirty="0"/>
              <a:t>, saves them to my </a:t>
            </a:r>
            <a:r>
              <a:rPr lang="en-US" sz="1600" dirty="0" err="1"/>
              <a:t>thingspeak</a:t>
            </a:r>
            <a:r>
              <a:rPr lang="en-US" sz="1600" dirty="0"/>
              <a:t> project.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37204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AD25B57-678A-4C14-8109-4E97B237AD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673" y="31041"/>
            <a:ext cx="3103926" cy="19487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65F09B3-30C9-4775-B15A-14A2DFE813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229" y="2332140"/>
            <a:ext cx="4832058" cy="4219662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2853D962-1DC4-4F28-B9CD-E14EA0B81ED4}"/>
                  </a:ext>
                </a:extLst>
              </p14:cNvPr>
              <p14:cNvContentPartPr/>
              <p14:nvPr/>
            </p14:nvContentPartPr>
            <p14:xfrm>
              <a:off x="2271517" y="1366616"/>
              <a:ext cx="522720" cy="33732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2853D962-1DC4-4F28-B9CD-E14EA0B81ED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262877" y="1357616"/>
                <a:ext cx="540360" cy="35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AA00475-EEBC-4253-B132-3997091CC8AE}"/>
                  </a:ext>
                </a:extLst>
              </p14:cNvPr>
              <p14:cNvContentPartPr/>
              <p14:nvPr/>
            </p14:nvContentPartPr>
            <p14:xfrm>
              <a:off x="4361677" y="1962776"/>
              <a:ext cx="360" cy="36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AA00475-EEBC-4253-B132-3997091CC8A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353037" y="1953776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Arrow: Curved Left 10">
            <a:extLst>
              <a:ext uri="{FF2B5EF4-FFF2-40B4-BE49-F238E27FC236}">
                <a16:creationId xmlns:a16="http://schemas.microsoft.com/office/drawing/2014/main" id="{ECFB2DE0-3D41-48ED-8A99-8BF18D35F4CD}"/>
              </a:ext>
            </a:extLst>
          </p:cNvPr>
          <p:cNvSpPr/>
          <p:nvPr/>
        </p:nvSpPr>
        <p:spPr>
          <a:xfrm>
            <a:off x="3137483" y="1468073"/>
            <a:ext cx="956345" cy="1602298"/>
          </a:xfrm>
          <a:prstGeom prst="curvedLeftArrow">
            <a:avLst>
              <a:gd name="adj1" fmla="val 25000"/>
              <a:gd name="adj2" fmla="val 52174"/>
              <a:gd name="adj3" fmla="val 4528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141848-CE61-4A2C-9BFD-2BE76C54537D}"/>
              </a:ext>
            </a:extLst>
          </p:cNvPr>
          <p:cNvSpPr txBox="1"/>
          <p:nvPr/>
        </p:nvSpPr>
        <p:spPr>
          <a:xfrm>
            <a:off x="5276675" y="2776648"/>
            <a:ext cx="4924338" cy="35086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i="1" u="sng" dirty="0"/>
              <a:t>The </a:t>
            </a:r>
            <a:r>
              <a:rPr lang="en-US" sz="2400" b="1" i="1" u="sng" dirty="0" err="1"/>
              <a:t>Javascript</a:t>
            </a:r>
            <a:r>
              <a:rPr lang="en-US" sz="2400" b="1" i="1" u="sng" dirty="0"/>
              <a:t> code</a:t>
            </a:r>
          </a:p>
          <a:p>
            <a:endParaRPr lang="en-US" dirty="0"/>
          </a:p>
          <a:p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I used </a:t>
            </a:r>
            <a:r>
              <a:rPr lang="en-US" dirty="0" err="1"/>
              <a:t>getjson</a:t>
            </a:r>
            <a:r>
              <a:rPr lang="en-US" dirty="0"/>
              <a:t> function to get the </a:t>
            </a:r>
            <a:r>
              <a:rPr lang="en-US" dirty="0" err="1"/>
              <a:t>gps</a:t>
            </a:r>
            <a:r>
              <a:rPr lang="en-US" dirty="0"/>
              <a:t> coordinates from </a:t>
            </a:r>
            <a:r>
              <a:rPr lang="en-US" dirty="0" err="1"/>
              <a:t>thingspeak</a:t>
            </a:r>
            <a:r>
              <a:rPr lang="en-US" dirty="0"/>
              <a:t> channel number and </a:t>
            </a:r>
            <a:r>
              <a:rPr lang="en-US" dirty="0" err="1"/>
              <a:t>readapi</a:t>
            </a:r>
            <a:r>
              <a:rPr lang="en-US" dirty="0"/>
              <a:t>.</a:t>
            </a:r>
          </a:p>
          <a:p>
            <a:pPr marL="285750" indent="-285750">
              <a:buFontTx/>
              <a:buChar char="-"/>
            </a:pPr>
            <a:r>
              <a:rPr lang="en-US" dirty="0"/>
              <a:t>I saved the latitude and longitude to variables.</a:t>
            </a:r>
          </a:p>
          <a:p>
            <a:pPr marL="285750" indent="-285750">
              <a:buFontTx/>
              <a:buChar char="-"/>
            </a:pPr>
            <a:r>
              <a:rPr lang="en-US" dirty="0"/>
              <a:t>I created and a google map and passed the variable as latitude and longitude. </a:t>
            </a:r>
          </a:p>
          <a:p>
            <a:pPr marL="285750" indent="-285750">
              <a:buFontTx/>
              <a:buChar char="-"/>
            </a:pPr>
            <a:r>
              <a:rPr lang="en-US" dirty="0"/>
              <a:t>Then I displayed it on an html div box using </a:t>
            </a:r>
            <a:r>
              <a:rPr lang="en-US" dirty="0" err="1"/>
              <a:t>getelementbyid</a:t>
            </a:r>
            <a:r>
              <a:rPr lang="en-US" dirty="0"/>
              <a:t>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326FE09-FC35-41D1-8BD8-5FBA5423D719}"/>
              </a:ext>
            </a:extLst>
          </p:cNvPr>
          <p:cNvSpPr txBox="1"/>
          <p:nvPr/>
        </p:nvSpPr>
        <p:spPr>
          <a:xfrm>
            <a:off x="3737295" y="385786"/>
            <a:ext cx="502081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On the routes page , the user will click on the shuttle tracker link and be redirected to the php file below.</a:t>
            </a:r>
          </a:p>
        </p:txBody>
      </p:sp>
    </p:spTree>
    <p:extLst>
      <p:ext uri="{BB962C8B-B14F-4D97-AF65-F5344CB8AC3E}">
        <p14:creationId xmlns:p14="http://schemas.microsoft.com/office/powerpoint/2010/main" val="33796902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DC32A0D-4FBF-4041-8533-443CD2A0F9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506" y="533934"/>
            <a:ext cx="4756558" cy="27377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6A63CA-BD81-4979-AA51-C3A4AEDFED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3786" y="662730"/>
            <a:ext cx="4068661" cy="265931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DA15478-C04A-4299-A2B6-514362565C74}"/>
              </a:ext>
            </a:extLst>
          </p:cNvPr>
          <p:cNvSpPr txBox="1"/>
          <p:nvPr/>
        </p:nvSpPr>
        <p:spPr>
          <a:xfrm>
            <a:off x="1321266" y="3870816"/>
            <a:ext cx="7344562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  <a:p>
            <a:r>
              <a:rPr lang="en-US" dirty="0"/>
              <a:t>-This will be the map displayed to the user showing the live location of the school bus.</a:t>
            </a:r>
          </a:p>
          <a:p>
            <a:endParaRPr lang="en-US" sz="1800" dirty="0"/>
          </a:p>
          <a:p>
            <a:r>
              <a:rPr lang="en-US" sz="1800" dirty="0"/>
              <a:t>- This project is important as it will directly impact the quality of life for the students. In the future I would like to improve it by adding a seat counter to notify the </a:t>
            </a:r>
            <a:r>
              <a:rPr lang="en-US" dirty="0"/>
              <a:t>driver and </a:t>
            </a:r>
            <a:r>
              <a:rPr lang="en-US" sz="1800" dirty="0"/>
              <a:t>students when a bus is full.</a:t>
            </a:r>
          </a:p>
          <a:p>
            <a:endParaRPr lang="en-US" dirty="0"/>
          </a:p>
          <a:p>
            <a:r>
              <a:rPr lang="en-US" sz="1800" dirty="0"/>
              <a:t>- Thank you. 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8183459-8CA7-4BDF-AD7A-59228F2B1C3A}"/>
              </a:ext>
            </a:extLst>
          </p:cNvPr>
          <p:cNvSpPr txBox="1"/>
          <p:nvPr/>
        </p:nvSpPr>
        <p:spPr>
          <a:xfrm>
            <a:off x="482366" y="3405822"/>
            <a:ext cx="88797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                    </a:t>
            </a:r>
            <a:r>
              <a:rPr lang="en-US" b="1" i="1" dirty="0"/>
              <a:t>Map view                                                     Satellite view      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30384103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2B818F-9A30-4C60-B401-FAE5652BBD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066" y="234892"/>
            <a:ext cx="8409935" cy="847288"/>
          </a:xfrm>
        </p:spPr>
        <p:txBody>
          <a:bodyPr/>
          <a:lstStyle/>
          <a:p>
            <a:r>
              <a:rPr lang="en-US" b="1" dirty="0">
                <a:solidFill>
                  <a:schemeClr val="tx2"/>
                </a:solidFill>
              </a:rPr>
              <a:t>Introduction: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1EF1603-805A-4B3C-AD57-285EE2711E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6287" y="1199286"/>
            <a:ext cx="7608813" cy="523983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95220" rIns="0" bIns="95220" numCol="1" anchor="ctr" anchorCtr="0" compatLnSpc="1">
            <a:prstTxWarp prst="textNoShape">
              <a:avLst/>
            </a:prstTxWarp>
            <a:spAutoFit/>
          </a:bodyPr>
          <a:lstStyle>
            <a:lvl1pPr indent="180975" eaLnBrk="0" fontAlgn="base" hangingPunct="0">
              <a:spcBef>
                <a:spcPct val="0"/>
              </a:spcBef>
              <a:spcAft>
                <a:spcPct val="0"/>
              </a:spcAft>
              <a:tabLst>
                <a:tab pos="2636838" algn="ctr"/>
                <a:tab pos="5273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2636838" algn="ctr"/>
                <a:tab pos="5273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2636838" algn="ctr"/>
                <a:tab pos="5273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2636838" algn="ctr"/>
                <a:tab pos="5273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2636838" algn="ctr"/>
                <a:tab pos="5273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2636838" algn="ctr"/>
                <a:tab pos="5273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2636838" algn="ctr"/>
                <a:tab pos="5273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2636838" algn="ctr"/>
                <a:tab pos="5273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2636838" algn="ctr"/>
                <a:tab pos="5273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180975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636838" algn="ctr"/>
                <a:tab pos="5273675" algn="r"/>
              </a:tabLst>
            </a:pPr>
            <a:endParaRPr kumimoji="0" lang="en-GB" altLang="en-US" sz="1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ea typeface="Times New Roman" panose="02020603050405020304" pitchFamily="18" charset="0"/>
            </a:endParaRPr>
          </a:p>
          <a:p>
            <a:pPr marL="0" marR="0" lvl="0" indent="180975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636838" algn="ctr"/>
                <a:tab pos="5273675" algn="r"/>
              </a:tabLst>
            </a:pPr>
            <a:endParaRPr lang="en-GB" altLang="en-US" sz="1200" b="1" dirty="0">
              <a:ea typeface="Times New Roman" panose="02020603050405020304" pitchFamily="18" charset="0"/>
            </a:endParaRPr>
          </a:p>
          <a:p>
            <a:pPr marL="0" marR="0" lvl="0" indent="180975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636838" algn="ctr"/>
                <a:tab pos="5273675" algn="r"/>
              </a:tabLst>
            </a:pPr>
            <a:endParaRPr kumimoji="0" lang="en-GB" altLang="en-US" sz="1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ea typeface="Times New Roman" panose="02020603050405020304" pitchFamily="18" charset="0"/>
            </a:endParaRPr>
          </a:p>
          <a:p>
            <a:pPr marL="0" marR="0" lvl="0" indent="180975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636838" algn="ctr"/>
                <a:tab pos="5273675" algn="r"/>
              </a:tabLst>
            </a:pPr>
            <a:endParaRPr lang="en-GB" altLang="en-US" sz="1200" b="1" dirty="0">
              <a:ea typeface="Times New Roman" panose="02020603050405020304" pitchFamily="18" charset="0"/>
            </a:endParaRPr>
          </a:p>
          <a:p>
            <a:pPr marL="0" marR="0" lvl="0" indent="180975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636838" algn="ctr"/>
                <a:tab pos="5273675" algn="r"/>
              </a:tabLst>
            </a:pPr>
            <a:endParaRPr kumimoji="0" lang="en-GB" altLang="en-US" sz="1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ea typeface="Times New Roman" panose="02020603050405020304" pitchFamily="18" charset="0"/>
            </a:endParaRPr>
          </a:p>
          <a:p>
            <a:pPr marL="0" marR="0" lvl="0" indent="180975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636838" algn="ctr"/>
                <a:tab pos="5273675" algn="r"/>
              </a:tabLst>
            </a:pPr>
            <a:endParaRPr lang="en-GB" altLang="en-US" sz="1200" b="1" dirty="0">
              <a:ea typeface="Times New Roman" panose="02020603050405020304" pitchFamily="18" charset="0"/>
            </a:endParaRPr>
          </a:p>
          <a:p>
            <a:pPr marL="0" marR="0" lvl="0" indent="180975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636838" algn="ctr"/>
                <a:tab pos="5273675" algn="r"/>
              </a:tabLst>
            </a:pPr>
            <a:endParaRPr kumimoji="0" lang="en-GB" altLang="en-US" sz="1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ea typeface="Times New Roman" panose="02020603050405020304" pitchFamily="18" charset="0"/>
            </a:endParaRPr>
          </a:p>
          <a:p>
            <a:pPr marL="0" marR="0" lvl="0" indent="180975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636838" algn="ctr"/>
                <a:tab pos="5273675" algn="r"/>
              </a:tabLst>
            </a:pPr>
            <a:endParaRPr lang="en-GB" altLang="en-US" sz="1200" b="1" dirty="0">
              <a:ea typeface="Times New Roman" panose="02020603050405020304" pitchFamily="18" charset="0"/>
            </a:endParaRPr>
          </a:p>
          <a:p>
            <a:pPr marL="0" marR="0" lvl="0" indent="180975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636838" algn="ctr"/>
                <a:tab pos="5273675" algn="r"/>
              </a:tabLst>
            </a:pPr>
            <a:endParaRPr kumimoji="0" lang="en-GB" altLang="en-US" sz="1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ea typeface="Times New Roman" panose="02020603050405020304" pitchFamily="18" charset="0"/>
            </a:endParaRPr>
          </a:p>
          <a:p>
            <a:pPr marL="0" marR="0" lvl="0" indent="180975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636838" algn="ctr"/>
                <a:tab pos="5273675" algn="r"/>
              </a:tabLst>
            </a:pPr>
            <a:endParaRPr lang="en-GB" altLang="en-US" sz="1200" b="1" dirty="0">
              <a:ea typeface="Times New Roman" panose="02020603050405020304" pitchFamily="18" charset="0"/>
            </a:endParaRPr>
          </a:p>
          <a:p>
            <a:pPr marL="0" marR="0" lvl="0" indent="180975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636838" algn="ctr"/>
                <a:tab pos="5273675" algn="r"/>
              </a:tabLst>
            </a:pPr>
            <a:endParaRPr kumimoji="0" lang="en-GB" altLang="en-US" sz="1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ea typeface="Times New Roman" panose="02020603050405020304" pitchFamily="18" charset="0"/>
            </a:endParaRPr>
          </a:p>
          <a:p>
            <a:pPr marL="0" marR="0" lvl="0" indent="180975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636838" algn="ctr"/>
                <a:tab pos="5273675" algn="r"/>
              </a:tabLst>
            </a:pPr>
            <a:endParaRPr lang="en-GB" altLang="en-US" sz="1200" b="1" dirty="0">
              <a:ea typeface="Times New Roman" panose="02020603050405020304" pitchFamily="18" charset="0"/>
            </a:endParaRPr>
          </a:p>
          <a:p>
            <a:pPr marL="0" marR="0" lvl="0" indent="180975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636838" algn="ctr"/>
                <a:tab pos="5273675" algn="r"/>
              </a:tabLst>
            </a:pPr>
            <a:endParaRPr kumimoji="0" lang="en-GB" altLang="en-US" sz="1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ea typeface="Times New Roman" panose="02020603050405020304" pitchFamily="18" charset="0"/>
            </a:endParaRPr>
          </a:p>
          <a:p>
            <a:pPr marL="0" marR="0" lvl="0" indent="180975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636838" algn="ctr"/>
                <a:tab pos="5273675" algn="r"/>
              </a:tabLst>
            </a:pPr>
            <a:endParaRPr lang="en-GB" altLang="en-US" sz="1200" b="1" dirty="0">
              <a:ea typeface="Times New Roman" panose="02020603050405020304" pitchFamily="18" charset="0"/>
            </a:endParaRPr>
          </a:p>
          <a:p>
            <a:pPr marL="0" marR="0" lvl="0" indent="180975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636838" algn="ctr"/>
                <a:tab pos="5273675" algn="r"/>
              </a:tabLst>
            </a:pPr>
            <a:endParaRPr kumimoji="0" lang="en-GB" altLang="en-US" sz="1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ea typeface="Times New Roman" panose="02020603050405020304" pitchFamily="18" charset="0"/>
            </a:endParaRPr>
          </a:p>
          <a:p>
            <a:pPr marL="0" marR="0" lvl="0" indent="180975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636838" algn="ctr"/>
                <a:tab pos="5273675" algn="r"/>
              </a:tabLst>
            </a:pPr>
            <a:endParaRPr kumimoji="0" lang="en-GB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ea typeface="Times New Roman" panose="02020603050405020304" pitchFamily="18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>
                <a:tab pos="2636838" algn="ctr"/>
                <a:tab pos="5273675" algn="r"/>
              </a:tabLst>
            </a:pPr>
            <a:r>
              <a:rPr lang="en-GB" altLang="en-US" sz="2000" b="1" dirty="0">
                <a:ea typeface="Times New Roman" panose="02020603050405020304" pitchFamily="18" charset="0"/>
              </a:rPr>
              <a:t>Students use the bus everyday during the term 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>
                <a:tab pos="2636838" algn="ctr"/>
                <a:tab pos="5273675" algn="r"/>
              </a:tabLst>
            </a:pPr>
            <a:r>
              <a:rPr lang="en-GB" altLang="en-US" sz="2000" b="1" dirty="0">
                <a:ea typeface="Times New Roman" panose="02020603050405020304" pitchFamily="18" charset="0"/>
              </a:rPr>
              <a:t>The bus can be late or </a:t>
            </a:r>
            <a:r>
              <a:rPr lang="en-GB" altLang="en-US" sz="2000" b="1" dirty="0" err="1">
                <a:ea typeface="Times New Roman" panose="02020603050405020304" pitchFamily="18" charset="0"/>
              </a:rPr>
              <a:t>canceled</a:t>
            </a:r>
            <a:r>
              <a:rPr lang="en-GB" altLang="en-US" sz="2000" b="1" dirty="0">
                <a:ea typeface="Times New Roman" panose="02020603050405020304" pitchFamily="18" charset="0"/>
              </a:rPr>
              <a:t> due to various reasons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>
                <a:tab pos="2636838" algn="ctr"/>
                <a:tab pos="5273675" algn="r"/>
              </a:tabLst>
            </a:pPr>
            <a:r>
              <a:rPr lang="en-GB" altLang="en-US" sz="2000" b="1" dirty="0">
                <a:ea typeface="Times New Roman" panose="02020603050405020304" pitchFamily="18" charset="0"/>
              </a:rPr>
              <a:t>Students can miss exams or be late for their classes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>
                <a:tab pos="2636838" algn="ctr"/>
                <a:tab pos="5273675" algn="r"/>
              </a:tabLst>
            </a:pPr>
            <a:r>
              <a:rPr lang="en-GB" altLang="en-US" sz="2000" b="1" dirty="0">
                <a:ea typeface="Times New Roman" panose="02020603050405020304" pitchFamily="18" charset="0"/>
              </a:rPr>
              <a:t>I decided to make an informative website that included a </a:t>
            </a:r>
            <a:r>
              <a:rPr lang="en-GB" altLang="en-US" sz="2000" b="1" dirty="0" err="1">
                <a:ea typeface="Times New Roman" panose="02020603050405020304" pitchFamily="18" charset="0"/>
              </a:rPr>
              <a:t>gps</a:t>
            </a:r>
            <a:r>
              <a:rPr lang="en-GB" altLang="en-US" sz="2000" b="1" dirty="0">
                <a:ea typeface="Times New Roman" panose="02020603050405020304" pitchFamily="18" charset="0"/>
              </a:rPr>
              <a:t> tracking system</a:t>
            </a:r>
            <a:endParaRPr kumimoji="0" lang="en-GB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ea typeface="Times New Roman" panose="02020603050405020304" pitchFamily="18" charset="0"/>
            </a:endParaRPr>
          </a:p>
          <a:p>
            <a:pPr marL="0" marR="0" lvl="0" indent="180975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636838" algn="ctr"/>
                <a:tab pos="5273675" algn="r"/>
              </a:tabLst>
            </a:pPr>
            <a:endParaRPr lang="en-GB" altLang="en-US" sz="2800" b="1" dirty="0">
              <a:ea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D2B004-DCDF-453C-BCD0-85C1AC85F0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9369" y="1476462"/>
            <a:ext cx="3707934" cy="2525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1453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7A4149-E8DA-4F4B-B63F-97604ABA1780}"/>
              </a:ext>
            </a:extLst>
          </p:cNvPr>
          <p:cNvSpPr txBox="1"/>
          <p:nvPr/>
        </p:nvSpPr>
        <p:spPr>
          <a:xfrm>
            <a:off x="453006" y="92279"/>
            <a:ext cx="162746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tx2"/>
                </a:solidFill>
              </a:rPr>
              <a:t>XAMPP</a:t>
            </a:r>
            <a:endParaRPr lang="en-US" sz="36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359435C-2FB6-4080-B35E-7359F43947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7621" y="75501"/>
            <a:ext cx="805911" cy="75500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CFBDD4A-3271-498B-B191-A5B1E0EB66EC}"/>
              </a:ext>
            </a:extLst>
          </p:cNvPr>
          <p:cNvSpPr txBox="1"/>
          <p:nvPr/>
        </p:nvSpPr>
        <p:spPr>
          <a:xfrm>
            <a:off x="461394" y="721454"/>
            <a:ext cx="778498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-   A free and open-source web server</a:t>
            </a:r>
          </a:p>
          <a:p>
            <a:pPr marL="285750" indent="-285750">
              <a:buFontTx/>
              <a:buChar char="-"/>
            </a:pPr>
            <a:r>
              <a:rPr lang="en-US" sz="1800" dirty="0">
                <a:solidFill>
                  <a:schemeClr val="tx2"/>
                </a:solidFill>
              </a:rPr>
              <a:t>Stands for Cross-Platform, Apache, </a:t>
            </a:r>
            <a:r>
              <a:rPr lang="en-US" sz="1800" dirty="0" err="1">
                <a:solidFill>
                  <a:schemeClr val="tx2"/>
                </a:solidFill>
              </a:rPr>
              <a:t>MySql</a:t>
            </a:r>
            <a:r>
              <a:rPr lang="en-US" dirty="0">
                <a:solidFill>
                  <a:schemeClr val="tx2"/>
                </a:solidFill>
              </a:rPr>
              <a:t>, PHP, Perl</a:t>
            </a:r>
          </a:p>
          <a:p>
            <a:pPr marL="285750" indent="-285750">
              <a:buFontTx/>
              <a:buChar char="-"/>
            </a:pPr>
            <a:r>
              <a:rPr lang="en-US" sz="1800" dirty="0" err="1">
                <a:solidFill>
                  <a:schemeClr val="tx2"/>
                </a:solidFill>
              </a:rPr>
              <a:t>Xampp</a:t>
            </a:r>
            <a:r>
              <a:rPr lang="en-US" sz="1800" dirty="0">
                <a:solidFill>
                  <a:schemeClr val="tx2"/>
                </a:solidFill>
              </a:rPr>
              <a:t> allows</a:t>
            </a:r>
            <a:r>
              <a:rPr lang="en-US" dirty="0">
                <a:solidFill>
                  <a:schemeClr val="tx2"/>
                </a:solidFill>
              </a:rPr>
              <a:t> you to build a website on your local server</a:t>
            </a:r>
          </a:p>
          <a:p>
            <a:pPr marL="285750" indent="-285750">
              <a:buFontTx/>
              <a:buChar char="-"/>
            </a:pPr>
            <a:endParaRPr lang="en-US" sz="1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10D41C-E7F0-4479-B8A4-D6ADCABE4C61}"/>
              </a:ext>
            </a:extLst>
          </p:cNvPr>
          <p:cNvSpPr txBox="1"/>
          <p:nvPr/>
        </p:nvSpPr>
        <p:spPr>
          <a:xfrm>
            <a:off x="486561" y="2197915"/>
            <a:ext cx="866163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tx2"/>
                </a:solidFill>
              </a:rPr>
              <a:t>Database:</a:t>
            </a:r>
            <a:endParaRPr lang="en-US" sz="2800" b="1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8592D3C-149A-4AA3-A7CA-020814A40A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7798" y="3045203"/>
            <a:ext cx="3498209" cy="195463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8E1FEA9-9E90-44C0-BD86-6DA183658BB6}"/>
              </a:ext>
            </a:extLst>
          </p:cNvPr>
          <p:cNvSpPr txBox="1"/>
          <p:nvPr/>
        </p:nvSpPr>
        <p:spPr>
          <a:xfrm>
            <a:off x="402670" y="5386975"/>
            <a:ext cx="888394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tx2"/>
                </a:solidFill>
              </a:rPr>
              <a:t>To open </a:t>
            </a:r>
            <a:r>
              <a:rPr lang="en-US" dirty="0" err="1">
                <a:solidFill>
                  <a:schemeClr val="tx2"/>
                </a:solidFill>
              </a:rPr>
              <a:t>MySql</a:t>
            </a:r>
            <a:r>
              <a:rPr lang="en-US" dirty="0">
                <a:solidFill>
                  <a:schemeClr val="tx2"/>
                </a:solidFill>
              </a:rPr>
              <a:t>, a database management system, I opened </a:t>
            </a:r>
            <a:r>
              <a:rPr lang="en-US" dirty="0" err="1">
                <a:solidFill>
                  <a:schemeClr val="tx2"/>
                </a:solidFill>
              </a:rPr>
              <a:t>Xampp</a:t>
            </a:r>
            <a:r>
              <a:rPr lang="en-US" dirty="0">
                <a:solidFill>
                  <a:schemeClr val="tx2"/>
                </a:solidFill>
              </a:rPr>
              <a:t> control panel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tx2"/>
                </a:solidFill>
              </a:rPr>
              <a:t>Clicked on php admin. 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tx2"/>
                </a:solidFill>
              </a:rPr>
              <a:t>I created a database using SQL 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tx2"/>
                </a:solidFill>
              </a:rPr>
              <a:t>I created tables with information for my website</a:t>
            </a:r>
          </a:p>
        </p:txBody>
      </p:sp>
    </p:spTree>
    <p:extLst>
      <p:ext uri="{BB962C8B-B14F-4D97-AF65-F5344CB8AC3E}">
        <p14:creationId xmlns:p14="http://schemas.microsoft.com/office/powerpoint/2010/main" val="20526511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B94EE-8E06-4089-A1A2-0ED422B230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28" y="151002"/>
            <a:ext cx="8837774" cy="612396"/>
          </a:xfrm>
        </p:spPr>
        <p:txBody>
          <a:bodyPr>
            <a:normAutofit fontScale="90000"/>
          </a:bodyPr>
          <a:lstStyle/>
          <a:p>
            <a:r>
              <a:rPr lang="en-US" b="1" i="1" u="sng" dirty="0">
                <a:solidFill>
                  <a:schemeClr val="tx1"/>
                </a:solidFill>
              </a:rPr>
              <a:t>Login Page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45C6449-24AC-4CA1-89A8-EE5B5C9393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735" y="1048626"/>
            <a:ext cx="3590488" cy="3271704"/>
          </a:xfr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DD09F217-FABB-4E58-A29C-851324FACD87}"/>
              </a:ext>
            </a:extLst>
          </p:cNvPr>
          <p:cNvSpPr/>
          <p:nvPr/>
        </p:nvSpPr>
        <p:spPr>
          <a:xfrm>
            <a:off x="5008227" y="2516697"/>
            <a:ext cx="696287" cy="4697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1990ECF-83C8-42FE-9F6D-3816261EFF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5045" y="1015069"/>
            <a:ext cx="3168346" cy="333042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67EA3DB-F0DC-4105-991A-2A37526F394F}"/>
              </a:ext>
            </a:extLst>
          </p:cNvPr>
          <p:cNvSpPr txBox="1"/>
          <p:nvPr/>
        </p:nvSpPr>
        <p:spPr>
          <a:xfrm>
            <a:off x="696287" y="4647392"/>
            <a:ext cx="8804245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This is the welcome page. It has a login form</a:t>
            </a:r>
          </a:p>
          <a:p>
            <a:pPr marL="285750" indent="-285750">
              <a:buFontTx/>
              <a:buChar char="-"/>
            </a:pPr>
            <a:r>
              <a:rPr lang="en-US" dirty="0"/>
              <a:t>First I connected to the </a:t>
            </a:r>
            <a:r>
              <a:rPr lang="en-US" dirty="0" err="1"/>
              <a:t>database,then</a:t>
            </a:r>
            <a:r>
              <a:rPr lang="en-US" dirty="0"/>
              <a:t> I check if the credentials entered by user are in the data.</a:t>
            </a:r>
          </a:p>
          <a:p>
            <a:pPr marL="285750" indent="-285750">
              <a:buFontTx/>
              <a:buChar char="-"/>
            </a:pPr>
            <a:r>
              <a:rPr lang="en-US" dirty="0"/>
              <a:t>On success, user is redirected to our home page, where they have access to Information about the bus, The timetable, </a:t>
            </a:r>
            <a:r>
              <a:rPr lang="en-US" dirty="0" err="1"/>
              <a:t>gps</a:t>
            </a:r>
            <a:r>
              <a:rPr lang="en-US" dirty="0"/>
              <a:t> tracker and also contacting the admin.</a:t>
            </a:r>
          </a:p>
          <a:p>
            <a:pPr marL="285750" indent="-285750">
              <a:buFontTx/>
              <a:buChar char="-"/>
            </a:pPr>
            <a:r>
              <a:rPr lang="en-US" dirty="0"/>
              <a:t>Admin redirected to Admin dashboard.</a:t>
            </a:r>
          </a:p>
        </p:txBody>
      </p:sp>
    </p:spTree>
    <p:extLst>
      <p:ext uri="{BB962C8B-B14F-4D97-AF65-F5344CB8AC3E}">
        <p14:creationId xmlns:p14="http://schemas.microsoft.com/office/powerpoint/2010/main" val="2109821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19054A-0F11-4659-B3A7-9E2919137B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890" y="687898"/>
            <a:ext cx="8451881" cy="629174"/>
          </a:xfrm>
        </p:spPr>
        <p:txBody>
          <a:bodyPr>
            <a:noAutofit/>
          </a:bodyPr>
          <a:lstStyle/>
          <a:p>
            <a:r>
              <a:rPr lang="en-US" b="1" i="1" u="sng" dirty="0">
                <a:solidFill>
                  <a:schemeClr val="tx1"/>
                </a:solidFill>
              </a:rPr>
              <a:t>Home page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FC0710-FF7D-4498-8C0D-6BB2C553FE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281" y="1493241"/>
            <a:ext cx="5025005" cy="35904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21C5058-E00B-44A2-8053-31DDFCCEDA8A}"/>
              </a:ext>
            </a:extLst>
          </p:cNvPr>
          <p:cNvSpPr txBox="1"/>
          <p:nvPr/>
        </p:nvSpPr>
        <p:spPr>
          <a:xfrm>
            <a:off x="5226341" y="2340421"/>
            <a:ext cx="4806893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On the top right of the page, the username of the logged in user is displayed using php echo</a:t>
            </a:r>
          </a:p>
          <a:p>
            <a:pPr marL="285750" indent="-285750">
              <a:buFontTx/>
              <a:buChar char="-"/>
            </a:pPr>
            <a:r>
              <a:rPr lang="en-US" dirty="0"/>
              <a:t>Next to it is a logout button for when the user is done browsing </a:t>
            </a:r>
          </a:p>
          <a:p>
            <a:pPr marL="285750" indent="-285750">
              <a:buFontTx/>
              <a:buChar char="-"/>
            </a:pPr>
            <a:r>
              <a:rPr lang="en-US" dirty="0"/>
              <a:t>Our menu has links to other pages in our website</a:t>
            </a:r>
          </a:p>
          <a:p>
            <a:pPr marL="285750" indent="-285750">
              <a:buFontTx/>
              <a:buChar char="-"/>
            </a:pPr>
            <a:r>
              <a:rPr lang="en-US" dirty="0"/>
              <a:t>The rest of the home page has general information </a:t>
            </a:r>
          </a:p>
        </p:txBody>
      </p:sp>
    </p:spTree>
    <p:extLst>
      <p:ext uri="{BB962C8B-B14F-4D97-AF65-F5344CB8AC3E}">
        <p14:creationId xmlns:p14="http://schemas.microsoft.com/office/powerpoint/2010/main" val="35631414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2D0859-5D69-4BEB-8EA2-CA5D8C26D79A}"/>
              </a:ext>
            </a:extLst>
          </p:cNvPr>
          <p:cNvSpPr txBox="1"/>
          <p:nvPr/>
        </p:nvSpPr>
        <p:spPr>
          <a:xfrm>
            <a:off x="453006" y="3995678"/>
            <a:ext cx="4228051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Each route the bus takes has its own page</a:t>
            </a:r>
          </a:p>
          <a:p>
            <a:pPr marL="285750" indent="-285750">
              <a:buFontTx/>
              <a:buChar char="-"/>
            </a:pPr>
            <a:r>
              <a:rPr lang="en-US" dirty="0"/>
              <a:t>This is the </a:t>
            </a:r>
            <a:r>
              <a:rPr lang="en-US" dirty="0" err="1"/>
              <a:t>Doganci</a:t>
            </a:r>
            <a:r>
              <a:rPr lang="en-US" dirty="0"/>
              <a:t> page, with information about the </a:t>
            </a:r>
            <a:r>
              <a:rPr lang="en-US" dirty="0" err="1"/>
              <a:t>Doganci</a:t>
            </a:r>
            <a:r>
              <a:rPr lang="en-US" dirty="0"/>
              <a:t> buses</a:t>
            </a:r>
          </a:p>
          <a:p>
            <a:pPr marL="285750" indent="-285750">
              <a:buFontTx/>
              <a:buChar char="-"/>
            </a:pPr>
            <a:r>
              <a:rPr lang="en-US" dirty="0"/>
              <a:t>There is a link to track the bus</a:t>
            </a:r>
          </a:p>
          <a:p>
            <a:pPr marL="285750" indent="-285750">
              <a:buFontTx/>
              <a:buChar char="-"/>
            </a:pPr>
            <a:r>
              <a:rPr lang="en-US" dirty="0"/>
              <a:t>You can also find the bus schedule on displayed from the database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ECD4D7-AF8F-465B-BA87-B81A86409A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230" y="939567"/>
            <a:ext cx="4026715" cy="31542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533397C-F010-4A61-92D3-D091AB3A9E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5792" y="981513"/>
            <a:ext cx="3875757" cy="312909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4932819-1E08-4FBF-88D2-0276F5220420}"/>
              </a:ext>
            </a:extLst>
          </p:cNvPr>
          <p:cNvSpPr txBox="1"/>
          <p:nvPr/>
        </p:nvSpPr>
        <p:spPr>
          <a:xfrm>
            <a:off x="5629013" y="3970068"/>
            <a:ext cx="4169328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       </a:t>
            </a:r>
          </a:p>
          <a:p>
            <a:pPr marL="285750" indent="-285750">
              <a:buFontTx/>
              <a:buChar char="-"/>
            </a:pPr>
            <a:r>
              <a:rPr lang="en-US" dirty="0"/>
              <a:t>This is a contact form found on the About us page.</a:t>
            </a:r>
          </a:p>
          <a:p>
            <a:pPr marL="285750" indent="-285750">
              <a:buFontTx/>
              <a:buChar char="-"/>
            </a:pPr>
            <a:r>
              <a:rPr lang="en-US" dirty="0"/>
              <a:t>Students can use it to contact the admin.</a:t>
            </a:r>
          </a:p>
          <a:p>
            <a:pPr marL="285750" indent="-285750">
              <a:buFontTx/>
              <a:buChar char="-"/>
            </a:pPr>
            <a:r>
              <a:rPr lang="en-US" dirty="0"/>
              <a:t>I used </a:t>
            </a:r>
            <a:r>
              <a:rPr lang="en-US" dirty="0" err="1"/>
              <a:t>phpmailer</a:t>
            </a:r>
            <a:r>
              <a:rPr lang="en-US" dirty="0"/>
              <a:t> to achieve this.</a:t>
            </a:r>
          </a:p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5D97791-3A54-4935-8EE5-4C88FE5C1F1C}"/>
              </a:ext>
            </a:extLst>
          </p:cNvPr>
          <p:cNvSpPr txBox="1"/>
          <p:nvPr/>
        </p:nvSpPr>
        <p:spPr>
          <a:xfrm>
            <a:off x="440422" y="184451"/>
            <a:ext cx="449230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               </a:t>
            </a:r>
            <a:r>
              <a:rPr lang="en-US" sz="2800" b="1" i="1" u="sng" dirty="0"/>
              <a:t>Route Page</a:t>
            </a:r>
            <a:endParaRPr lang="en-US" sz="2800" i="1" u="sng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6826A88-4F48-4AAB-B9D9-31F4B28DD3C8}"/>
              </a:ext>
            </a:extLst>
          </p:cNvPr>
          <p:cNvSpPr txBox="1"/>
          <p:nvPr/>
        </p:nvSpPr>
        <p:spPr>
          <a:xfrm>
            <a:off x="5557706" y="218006"/>
            <a:ext cx="369535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        </a:t>
            </a:r>
            <a:r>
              <a:rPr lang="en-US" sz="2800" b="1" i="1" u="sng" dirty="0" err="1"/>
              <a:t>Aboutus</a:t>
            </a:r>
            <a:r>
              <a:rPr lang="en-US" sz="2800" b="1" i="1" u="sng" dirty="0"/>
              <a:t> Page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33E2F9F-7F19-4D2A-BBBF-C4C1442CF877}"/>
              </a:ext>
            </a:extLst>
          </p:cNvPr>
          <p:cNvCxnSpPr/>
          <p:nvPr/>
        </p:nvCxnSpPr>
        <p:spPr>
          <a:xfrm>
            <a:off x="5050172" y="2332139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0F5403A-E178-4EF1-B176-09BC2EBE89BA}"/>
              </a:ext>
            </a:extLst>
          </p:cNvPr>
          <p:cNvCxnSpPr>
            <a:cxnSpLocks/>
          </p:cNvCxnSpPr>
          <p:nvPr/>
        </p:nvCxnSpPr>
        <p:spPr>
          <a:xfrm flipV="1">
            <a:off x="5092117" y="612397"/>
            <a:ext cx="0" cy="53437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10694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EB38E9-A015-4D32-90FD-2C5110F306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666" y="215318"/>
            <a:ext cx="8596668" cy="657138"/>
          </a:xfrm>
        </p:spPr>
        <p:txBody>
          <a:bodyPr>
            <a:normAutofit/>
          </a:bodyPr>
          <a:lstStyle/>
          <a:p>
            <a:r>
              <a:rPr lang="en-US" sz="3200" b="1" i="1" u="sng" dirty="0">
                <a:solidFill>
                  <a:schemeClr val="tx1"/>
                </a:solidFill>
              </a:rPr>
              <a:t>Admin dashboard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5CD82D-A951-46EF-8C10-0A1D941396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5854" y="922790"/>
            <a:ext cx="6056851" cy="270964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60CF091-DB4C-479B-868B-7B9CEADCEB8B}"/>
              </a:ext>
            </a:extLst>
          </p:cNvPr>
          <p:cNvSpPr txBox="1"/>
          <p:nvPr/>
        </p:nvSpPr>
        <p:spPr>
          <a:xfrm>
            <a:off x="838898" y="3441680"/>
            <a:ext cx="7826928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When the logged in user is an admin, they are redirected to Admin dashboard instead of Home page.</a:t>
            </a:r>
          </a:p>
          <a:p>
            <a:pPr marL="285750" indent="-285750">
              <a:buFontTx/>
              <a:buChar char="-"/>
            </a:pPr>
            <a:r>
              <a:rPr lang="en-US" dirty="0"/>
              <a:t>The admin is able to manage the user database and some content on the user webpages like up updating news and changing bus timetable.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The admin pages are only accessible to the admin and the php code above makes sure of that.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0B71638-88F4-4640-9ECB-63E0E52D43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1419" y="4840448"/>
            <a:ext cx="4514115" cy="1282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9136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3E4CD-DAAF-4CC9-B813-E4B7687F21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442" y="148206"/>
            <a:ext cx="8596668" cy="665527"/>
          </a:xfrm>
        </p:spPr>
        <p:txBody>
          <a:bodyPr/>
          <a:lstStyle/>
          <a:p>
            <a:r>
              <a:rPr lang="en-US" b="1" i="1" u="sng" dirty="0">
                <a:solidFill>
                  <a:schemeClr val="tx1"/>
                </a:solidFill>
              </a:rPr>
              <a:t>User Info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B74C3A-6289-48ED-B6E3-A5810BF342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059" y="914400"/>
            <a:ext cx="4244830" cy="328009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143F3AF-BC29-4895-A4C3-673E224AFD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8009" y="934659"/>
            <a:ext cx="4127384" cy="330178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DD5850C-FD6B-4F55-84B3-CE8261B7A825}"/>
              </a:ext>
            </a:extLst>
          </p:cNvPr>
          <p:cNvSpPr txBox="1"/>
          <p:nvPr/>
        </p:nvSpPr>
        <p:spPr>
          <a:xfrm>
            <a:off x="411062" y="4672560"/>
            <a:ext cx="8120542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When admin click on User Info in the dashboard they are redirected to a page with a list of all the user and options to edit user, delete user or create new user.</a:t>
            </a:r>
          </a:p>
          <a:p>
            <a:pPr marL="285750" indent="-285750">
              <a:buFontTx/>
              <a:buChar char="-"/>
            </a:pPr>
            <a:r>
              <a:rPr lang="en-US" dirty="0"/>
              <a:t> If they select edit user, they get a form to edit user info.</a:t>
            </a:r>
          </a:p>
          <a:p>
            <a:pPr marL="285750" indent="-285750">
              <a:buFontTx/>
              <a:buChar char="-"/>
            </a:pPr>
            <a:r>
              <a:rPr lang="en-US" dirty="0"/>
              <a:t>On success, the desired updates are saved in the database and an alert to </a:t>
            </a:r>
            <a:r>
              <a:rPr lang="en-US" dirty="0" err="1"/>
              <a:t>noticy</a:t>
            </a:r>
            <a:r>
              <a:rPr lang="en-US" dirty="0"/>
              <a:t> the admin pops up</a:t>
            </a:r>
          </a:p>
          <a:p>
            <a:pPr marL="285750" indent="-285750">
              <a:buFontTx/>
              <a:buChar char="-"/>
            </a:pPr>
            <a:r>
              <a:rPr lang="en-US" dirty="0"/>
              <a:t>There are other options for admin like edit timetable and update news.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70173551-5353-4937-AE70-D01B02216858}"/>
              </a:ext>
            </a:extLst>
          </p:cNvPr>
          <p:cNvSpPr/>
          <p:nvPr/>
        </p:nvSpPr>
        <p:spPr>
          <a:xfrm>
            <a:off x="4647501" y="2550253"/>
            <a:ext cx="696287" cy="4697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7226B8DB-753A-41AC-A6FC-95C548C75B50}"/>
                  </a:ext>
                </a:extLst>
              </p14:cNvPr>
              <p14:cNvContentPartPr/>
              <p14:nvPr/>
            </p14:nvContentPartPr>
            <p14:xfrm>
              <a:off x="3454477" y="1867376"/>
              <a:ext cx="447840" cy="33948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7226B8DB-753A-41AC-A6FC-95C548C75B5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445837" y="1858376"/>
                <a:ext cx="465480" cy="357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532568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DD92C-20D8-4CBD-84F7-19B5A01CE5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000" y="198539"/>
            <a:ext cx="8596668" cy="6546209"/>
          </a:xfrm>
        </p:spPr>
        <p:txBody>
          <a:bodyPr>
            <a:normAutofit fontScale="90000"/>
          </a:bodyPr>
          <a:lstStyle/>
          <a:p>
            <a:r>
              <a:rPr lang="en-US" b="1" i="1" u="sng" dirty="0">
                <a:solidFill>
                  <a:schemeClr val="tx1"/>
                </a:solidFill>
              </a:rPr>
              <a:t>GPS System</a:t>
            </a:r>
            <a:br>
              <a:rPr lang="en-US" dirty="0"/>
            </a:br>
            <a:br>
              <a:rPr lang="en-US" dirty="0"/>
            </a:br>
            <a:r>
              <a:rPr lang="en-US" sz="2200" dirty="0">
                <a:solidFill>
                  <a:schemeClr val="tx1"/>
                </a:solidFill>
              </a:rPr>
              <a:t>To </a:t>
            </a:r>
            <a:r>
              <a:rPr lang="en-US" sz="2200" dirty="0" err="1">
                <a:solidFill>
                  <a:schemeClr val="tx1"/>
                </a:solidFill>
              </a:rPr>
              <a:t>archieve</a:t>
            </a:r>
            <a:r>
              <a:rPr lang="en-US" sz="2200" dirty="0">
                <a:solidFill>
                  <a:schemeClr val="tx1"/>
                </a:solidFill>
              </a:rPr>
              <a:t> the </a:t>
            </a:r>
            <a:r>
              <a:rPr lang="en-US" sz="2200" dirty="0" err="1">
                <a:solidFill>
                  <a:schemeClr val="tx1"/>
                </a:solidFill>
              </a:rPr>
              <a:t>gps</a:t>
            </a:r>
            <a:r>
              <a:rPr lang="en-US" sz="2200" dirty="0">
                <a:solidFill>
                  <a:schemeClr val="tx1"/>
                </a:solidFill>
              </a:rPr>
              <a:t> tracking system, I used following</a:t>
            </a:r>
            <a:r>
              <a:rPr lang="en-US" sz="2200" dirty="0"/>
              <a:t>:</a:t>
            </a:r>
            <a:br>
              <a:rPr lang="en-US" sz="2200" dirty="0"/>
            </a:br>
            <a:br>
              <a:rPr lang="en-US" sz="2200" dirty="0"/>
            </a:br>
            <a:br>
              <a:rPr lang="en-US" sz="2200" dirty="0"/>
            </a:br>
            <a:r>
              <a:rPr lang="en-US" sz="2200" dirty="0">
                <a:solidFill>
                  <a:schemeClr val="tx1"/>
                </a:solidFill>
              </a:rPr>
              <a:t>1. Hardware</a:t>
            </a:r>
            <a:br>
              <a:rPr lang="en-US" sz="2200" dirty="0"/>
            </a:br>
            <a:r>
              <a:rPr lang="en-US" sz="2200" dirty="0"/>
              <a:t>    - </a:t>
            </a:r>
            <a:r>
              <a:rPr lang="en-US" sz="2000" dirty="0"/>
              <a:t>Esp32 development board</a:t>
            </a:r>
            <a:br>
              <a:rPr lang="en-US" sz="2000" dirty="0"/>
            </a:br>
            <a:r>
              <a:rPr lang="en-US" sz="2000" dirty="0"/>
              <a:t>    - </a:t>
            </a:r>
            <a:r>
              <a:rPr lang="en-US" sz="2000" dirty="0" err="1"/>
              <a:t>Gps</a:t>
            </a:r>
            <a:r>
              <a:rPr lang="en-US" sz="2000" dirty="0"/>
              <a:t> neo-6m module</a:t>
            </a:r>
            <a:br>
              <a:rPr lang="en-US" sz="2000" dirty="0"/>
            </a:br>
            <a:r>
              <a:rPr lang="en-US" sz="2000" dirty="0"/>
              <a:t>    - Breadboard</a:t>
            </a:r>
            <a:br>
              <a:rPr lang="en-US" sz="2000" dirty="0"/>
            </a:br>
            <a:r>
              <a:rPr lang="en-US" sz="2000" dirty="0"/>
              <a:t>    - Connecting wires</a:t>
            </a:r>
            <a:br>
              <a:rPr lang="en-US" sz="2200" dirty="0"/>
            </a:br>
            <a:r>
              <a:rPr lang="en-US" sz="2200" dirty="0">
                <a:solidFill>
                  <a:schemeClr val="tx1"/>
                </a:solidFill>
              </a:rPr>
              <a:t>2. </a:t>
            </a:r>
            <a:r>
              <a:rPr lang="en-US" sz="2200" dirty="0" err="1">
                <a:solidFill>
                  <a:schemeClr val="tx1"/>
                </a:solidFill>
              </a:rPr>
              <a:t>Thingspeak</a:t>
            </a:r>
            <a:r>
              <a:rPr lang="en-US" sz="2200" dirty="0">
                <a:solidFill>
                  <a:schemeClr val="tx1"/>
                </a:solidFill>
              </a:rPr>
              <a:t> </a:t>
            </a:r>
            <a:br>
              <a:rPr lang="en-US" sz="2200" dirty="0"/>
            </a:br>
            <a:r>
              <a:rPr lang="en-US" sz="2200" dirty="0">
                <a:solidFill>
                  <a:schemeClr val="tx1"/>
                </a:solidFill>
              </a:rPr>
              <a:t>3.  Arduino IDE</a:t>
            </a:r>
            <a:br>
              <a:rPr lang="en-US" sz="2200" dirty="0"/>
            </a:br>
            <a:r>
              <a:rPr lang="en-US" sz="2200" dirty="0"/>
              <a:t>      - </a:t>
            </a:r>
            <a:r>
              <a:rPr lang="en-US" sz="2000" dirty="0"/>
              <a:t>Esp32 </a:t>
            </a:r>
            <a:r>
              <a:rPr lang="en-US" sz="2000" dirty="0" err="1"/>
              <a:t>expressif</a:t>
            </a:r>
            <a:br>
              <a:rPr lang="en-US" sz="2000" dirty="0"/>
            </a:br>
            <a:r>
              <a:rPr lang="en-US" sz="2000" dirty="0"/>
              <a:t>      - Esp32 software serial</a:t>
            </a:r>
            <a:br>
              <a:rPr lang="en-US" sz="2000" dirty="0"/>
            </a:br>
            <a:r>
              <a:rPr lang="en-US" sz="2000" dirty="0"/>
              <a:t>      - </a:t>
            </a:r>
            <a:r>
              <a:rPr lang="en-US" sz="2000" dirty="0" err="1"/>
              <a:t>Wifi</a:t>
            </a:r>
            <a:r>
              <a:rPr lang="en-US" sz="2000" dirty="0"/>
              <a:t> library</a:t>
            </a:r>
            <a:br>
              <a:rPr lang="en-US" sz="2000" dirty="0"/>
            </a:br>
            <a:r>
              <a:rPr lang="en-US" sz="2000" dirty="0"/>
              <a:t>      - </a:t>
            </a:r>
            <a:r>
              <a:rPr lang="en-US" sz="2000" dirty="0" err="1"/>
              <a:t>Tinygps</a:t>
            </a:r>
            <a:r>
              <a:rPr lang="en-US" sz="2000" dirty="0"/>
              <a:t>++ library</a:t>
            </a:r>
            <a:br>
              <a:rPr lang="en-US" sz="2000" dirty="0"/>
            </a:br>
            <a:r>
              <a:rPr lang="en-US" sz="2000" dirty="0"/>
              <a:t>      - </a:t>
            </a:r>
            <a:r>
              <a:rPr lang="en-US" sz="2000" dirty="0" err="1"/>
              <a:t>Thingspeak</a:t>
            </a:r>
            <a:r>
              <a:rPr lang="en-US" sz="2000" dirty="0"/>
              <a:t> library</a:t>
            </a:r>
            <a:br>
              <a:rPr lang="en-US" sz="2200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0695403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795</TotalTime>
  <Words>1032</Words>
  <Application>Microsoft Office PowerPoint</Application>
  <PresentationFormat>Widescreen</PresentationFormat>
  <Paragraphs>133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Arial</vt:lpstr>
      <vt:lpstr>Times</vt:lpstr>
      <vt:lpstr>Times New Roman</vt:lpstr>
      <vt:lpstr>Trebuchet MS</vt:lpstr>
      <vt:lpstr>Tw Cen MT Condensed Extra Bold</vt:lpstr>
      <vt:lpstr>Wingdings 3</vt:lpstr>
      <vt:lpstr>Facet</vt:lpstr>
      <vt:lpstr>PowerPoint Presentation</vt:lpstr>
      <vt:lpstr>Introduction:</vt:lpstr>
      <vt:lpstr>PowerPoint Presentation</vt:lpstr>
      <vt:lpstr>Login Page</vt:lpstr>
      <vt:lpstr>Home page</vt:lpstr>
      <vt:lpstr>PowerPoint Presentation</vt:lpstr>
      <vt:lpstr>Admin dashboard</vt:lpstr>
      <vt:lpstr>User Info</vt:lpstr>
      <vt:lpstr>GPS System  To archieve the gps tracking system, I used following:   1. Hardware     - Esp32 development board     - Gps neo-6m module     - Breadboard     - Connecting wires 2. Thingspeak  3.  Arduino IDE       - Esp32 expressif       - Esp32 software serial       - Wifi library       - Tinygps++ library       - Thingspeak library     </vt:lpstr>
      <vt:lpstr>PowerPoint Presentation</vt:lpstr>
      <vt:lpstr>PowerPoint Presentation</vt:lpstr>
      <vt:lpstr>The connection</vt:lpstr>
      <vt:lpstr>The Arduino IDE code 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Adekunle Bakare</dc:creator>
  <cp:lastModifiedBy>Adekunle Bakare</cp:lastModifiedBy>
  <cp:revision>46</cp:revision>
  <dcterms:created xsi:type="dcterms:W3CDTF">2021-05-29T13:55:36Z</dcterms:created>
  <dcterms:modified xsi:type="dcterms:W3CDTF">2021-05-30T13:23:07Z</dcterms:modified>
</cp:coreProperties>
</file>